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64" r:id="rId5"/>
    <p:sldMasterId id="2147483670" r:id="rId6"/>
    <p:sldMasterId id="2147483672" r:id="rId7"/>
    <p:sldMasterId id="2147483684" r:id="rId8"/>
  </p:sldMasterIdLst>
  <p:notesMasterIdLst>
    <p:notesMasterId r:id="rId18"/>
  </p:notesMasterIdLst>
  <p:sldIdLst>
    <p:sldId id="363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Klueter" initials="SK" lastIdx="1" clrIdx="0">
    <p:extLst>
      <p:ext uri="{19B8F6BF-5375-455C-9EA6-DF929625EA0E}">
        <p15:presenceInfo xmlns:p15="http://schemas.microsoft.com/office/powerpoint/2012/main" userId="S-1-5-21-1400741008-3062602104-3983471055-33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54B41-719D-4A29-B483-1DCD174A66EF}" v="3" dt="2025-03-05T13:36:22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34E95-5667-4DF9-A613-B1FA4DA1E37D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F751D-2ABB-43E4-A135-BA53FA5CB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2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2815A-12B0-4D79-ACD1-E4F143763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94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2815A-12B0-4D79-ACD1-E4F143763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13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2815A-12B0-4D79-ACD1-E4F143763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959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2815A-12B0-4D79-ACD1-E4F143763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67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2815A-12B0-4D79-ACD1-E4F143763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40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2815A-12B0-4D79-ACD1-E4F143763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2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2815A-12B0-4D79-ACD1-E4F143763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520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2815A-12B0-4D79-ACD1-E4F143763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0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19622"/>
            <a:ext cx="7772400" cy="144016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A2D5F"/>
                </a:solidFill>
                <a:latin typeface="Helvetica Neue"/>
                <a:cs typeface="Helvetica Neue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1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95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09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19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472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367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9335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80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87574"/>
            <a:ext cx="7772400" cy="144016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A2D5F"/>
                </a:solidFill>
                <a:latin typeface="Helvetica Neue"/>
                <a:cs typeface="Helvetica Neue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571750"/>
            <a:ext cx="6400800" cy="8640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A2D5F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1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27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A2D5F"/>
                </a:solidFill>
                <a:latin typeface="Helvetica Neue"/>
                <a:cs typeface="Helvetica Neue"/>
              </a:defRPr>
            </a:lvl1pPr>
            <a:lvl2pPr>
              <a:defRPr sz="1800">
                <a:solidFill>
                  <a:srgbClr val="1A2D5F"/>
                </a:solidFill>
                <a:latin typeface="Helvetica Neue"/>
                <a:cs typeface="Helvetica Neue"/>
              </a:defRPr>
            </a:lvl2pPr>
            <a:lvl3pPr>
              <a:defRPr sz="1800">
                <a:solidFill>
                  <a:srgbClr val="1A2D5F"/>
                </a:solidFill>
                <a:latin typeface="Helvetica Neue"/>
                <a:cs typeface="Helvetica Neue"/>
              </a:defRPr>
            </a:lvl3pPr>
            <a:lvl4pPr>
              <a:defRPr sz="1600">
                <a:solidFill>
                  <a:srgbClr val="1A2D5F"/>
                </a:solidFill>
                <a:latin typeface="Helvetica Neue"/>
                <a:cs typeface="Helvetica Neue"/>
              </a:defRPr>
            </a:lvl4pPr>
            <a:lvl5pPr>
              <a:defRPr sz="1600">
                <a:solidFill>
                  <a:srgbClr val="1A2D5F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98554" y="313372"/>
            <a:ext cx="7297782" cy="648072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1A2D5F"/>
                </a:solidFill>
                <a:latin typeface="Helvetica Neue"/>
                <a:cs typeface="Helvetica Neue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5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A2D5F"/>
                </a:solidFill>
                <a:latin typeface="Helvetica Neue"/>
                <a:cs typeface="Helvetica Neue"/>
              </a:defRPr>
            </a:lvl1pPr>
            <a:lvl2pPr>
              <a:defRPr sz="1800">
                <a:solidFill>
                  <a:srgbClr val="1A2D5F"/>
                </a:solidFill>
                <a:latin typeface="Helvetica Neue"/>
                <a:cs typeface="Helvetica Neue"/>
              </a:defRPr>
            </a:lvl2pPr>
            <a:lvl3pPr>
              <a:defRPr sz="1800">
                <a:solidFill>
                  <a:srgbClr val="1A2D5F"/>
                </a:solidFill>
                <a:latin typeface="Helvetica Neue"/>
                <a:cs typeface="Helvetica Neue"/>
              </a:defRPr>
            </a:lvl3pPr>
            <a:lvl4pPr>
              <a:defRPr sz="1600">
                <a:solidFill>
                  <a:srgbClr val="1A2D5F"/>
                </a:solidFill>
                <a:latin typeface="Helvetica Neue"/>
                <a:cs typeface="Helvetica Neue"/>
              </a:defRPr>
            </a:lvl4pPr>
            <a:lvl5pPr>
              <a:defRPr sz="1600">
                <a:solidFill>
                  <a:srgbClr val="1A2D5F"/>
                </a:solidFill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A2D5F"/>
                </a:solidFill>
                <a:latin typeface="Helvetica Neue"/>
                <a:cs typeface="Helvetica Neue"/>
              </a:defRPr>
            </a:lvl1pPr>
            <a:lvl2pPr>
              <a:defRPr sz="1800">
                <a:solidFill>
                  <a:srgbClr val="1A2D5F"/>
                </a:solidFill>
                <a:latin typeface="Helvetica Neue"/>
                <a:cs typeface="Helvetica Neue"/>
              </a:defRPr>
            </a:lvl2pPr>
            <a:lvl3pPr>
              <a:defRPr sz="1800">
                <a:solidFill>
                  <a:srgbClr val="1A2D5F"/>
                </a:solidFill>
                <a:latin typeface="Helvetica Neue"/>
                <a:cs typeface="Helvetica Neue"/>
              </a:defRPr>
            </a:lvl3pPr>
            <a:lvl4pPr>
              <a:defRPr sz="1600">
                <a:solidFill>
                  <a:srgbClr val="1A2D5F"/>
                </a:solidFill>
                <a:latin typeface="Helvetica Neue"/>
                <a:cs typeface="Helvetica Neue"/>
              </a:defRPr>
            </a:lvl4pPr>
            <a:lvl5pPr>
              <a:defRPr sz="1600">
                <a:solidFill>
                  <a:srgbClr val="1A2D5F"/>
                </a:solidFill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98554" y="313372"/>
            <a:ext cx="7297782" cy="648072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1A2D5F"/>
                </a:solidFill>
                <a:latin typeface="Helvetica Neue"/>
                <a:cs typeface="Helvetica Neue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6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98554" y="313372"/>
            <a:ext cx="7297782" cy="648072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1A2D5F"/>
                </a:solidFill>
                <a:latin typeface="Helvetica Neue"/>
                <a:cs typeface="Helvetica Neue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1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41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76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6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86" y="3488546"/>
            <a:ext cx="1181803" cy="10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0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9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50" y="284369"/>
            <a:ext cx="989926" cy="9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1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97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03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47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096D577-DDE6-4561-EE96-FE6876FD4066}"/>
              </a:ext>
            </a:extLst>
          </p:cNvPr>
          <p:cNvSpPr/>
          <p:nvPr/>
        </p:nvSpPr>
        <p:spPr>
          <a:xfrm>
            <a:off x="3831879" y="2571750"/>
            <a:ext cx="5312122" cy="889686"/>
          </a:xfrm>
          <a:prstGeom prst="rect">
            <a:avLst/>
          </a:prstGeom>
          <a:gradFill>
            <a:gsLst>
              <a:gs pos="0">
                <a:srgbClr val="ED9639"/>
              </a:gs>
              <a:gs pos="100000">
                <a:srgbClr val="223E72"/>
              </a:gs>
              <a:gs pos="49000">
                <a:srgbClr val="C13E6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6CB36B-5C91-4CA0-B2E2-0CA442CCC162}"/>
              </a:ext>
            </a:extLst>
          </p:cNvPr>
          <p:cNvGrpSpPr/>
          <p:nvPr/>
        </p:nvGrpSpPr>
        <p:grpSpPr>
          <a:xfrm>
            <a:off x="3831879" y="3387309"/>
            <a:ext cx="5312122" cy="180779"/>
            <a:chOff x="3632040" y="5304907"/>
            <a:chExt cx="8559959" cy="13700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906BDC-DC4C-F676-C1ED-6949A05B7AD3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1689267-7316-402C-2D41-A73D947A852E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15"/>
                <a:endParaRPr lang="en-US" sz="135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A1F9522-3628-D2D6-2EF3-2D521C6FD7B6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15"/>
                <a:endParaRPr lang="en-US" sz="135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FDC6F43-4127-D50B-9FB1-B500F3160780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15"/>
                <a:endParaRPr lang="en-US" sz="135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DDAC639-CDC3-5000-ADF8-85620DDA9268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02D043-29CC-2688-41E8-1901CAE2804B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15"/>
                <a:endParaRPr lang="en-US" sz="135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5B499A-4F6B-34A2-0CD8-AF1AB24AE3D6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15"/>
                <a:endParaRPr lang="en-US" sz="135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9C114B-7E0A-936C-96A4-F5688C4E4D2D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15"/>
                <a:endParaRPr lang="en-US" sz="135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3967414" y="2579420"/>
            <a:ext cx="4332794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defTabSz="685715"/>
            <a:r>
              <a:rPr lang="en-US" altLang="ko-KR" sz="2800" dirty="0">
                <a:solidFill>
                  <a:srgbClr val="FFFFFF"/>
                </a:solidFill>
                <a:latin typeface="Arial"/>
                <a:cs typeface="Arial" pitchFamily="34" charset="0"/>
              </a:rPr>
              <a:t>Scrutiny Group</a:t>
            </a:r>
          </a:p>
          <a:p>
            <a:pPr defTabSz="685715"/>
            <a:r>
              <a:rPr lang="en-US" altLang="ko-KR" dirty="0">
                <a:solidFill>
                  <a:srgbClr val="FFFFFF"/>
                </a:solidFill>
                <a:latin typeface="Arial"/>
                <a:cs typeface="Arial"/>
              </a:rPr>
              <a:t>- Review of Complaints March 2024</a:t>
            </a:r>
            <a:endParaRPr lang="en-US" altLang="ko-KR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DE540D-7BB8-407D-99E4-5C4F37CB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65" y="1114936"/>
            <a:ext cx="2722291" cy="27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FDE322-0100-8C4A-747B-A8405F9E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19"/>
            <a:ext cx="9144000" cy="8508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061" y="112678"/>
            <a:ext cx="8525483" cy="68514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Who is Scrutiny Group?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2D908-AD0D-4F4D-8B32-CD59A8436C37}"/>
              </a:ext>
            </a:extLst>
          </p:cNvPr>
          <p:cNvSpPr txBox="1"/>
          <p:nvPr/>
        </p:nvSpPr>
        <p:spPr>
          <a:xfrm>
            <a:off x="397061" y="938515"/>
            <a:ext cx="8016240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Scrutiny Group is a group of involved tenants, chaired by Branda Stirling</a:t>
            </a: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cs typeface="Arial"/>
              </a:rPr>
              <a:t>CX Committee approved the role of the Scrutiny Group in March 2023,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cs typeface="Arial"/>
              </a:rPr>
              <a:t>Monitoring service performance to agreed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cs typeface="Arial"/>
              </a:rPr>
              <a:t>Reviewing services to provide an independent view of their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cs typeface="Arial"/>
              </a:rPr>
              <a:t>Making recommendations for improvement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cs typeface="Arial"/>
              </a:rPr>
              <a:t>Reviewing complaint handling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85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FDE322-0100-8C4A-747B-A8405F9E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19"/>
            <a:ext cx="9144000" cy="8508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061" y="112678"/>
            <a:ext cx="8525483" cy="685140"/>
          </a:xfrm>
        </p:spPr>
        <p:txBody>
          <a:bodyPr lIns="91440" tIns="45720" rIns="91440" bIns="45720" anchor="ctr"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cs typeface="Arial"/>
              </a:rPr>
              <a:t>Work completed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2D908-AD0D-4F4D-8B32-CD59A8436C37}"/>
              </a:ext>
            </a:extLst>
          </p:cNvPr>
          <p:cNvSpPr txBox="1"/>
          <p:nvPr/>
        </p:nvSpPr>
        <p:spPr>
          <a:xfrm>
            <a:off x="397061" y="1127760"/>
            <a:ext cx="8016240" cy="35548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The Scrutiny Group has recently completed a review of stage 2 complaints</a:t>
            </a:r>
            <a:endParaRPr lang="en-GB" dirty="0">
              <a:solidFill>
                <a:srgbClr val="002060"/>
              </a:solidFill>
              <a:cs typeface="Arial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cs typeface="Arial"/>
              </a:rPr>
              <a:t>30 stage 2 complaints from the six months period (April – Sep 2023) were reviewed in detail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cs typeface="Arial"/>
              </a:rPr>
              <a:t>Complaints related to a wide range of WCHG service areas – Surveyors 6, Other 6 (Living Well, Facilities, Adaptations, Multi-Service), External Contractors 4, Allocations 3, Neighbourhoods 3, Grounds Maintenance 3, Voids 2 Day to Day Repairs 2, Garden City Homes 1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cs typeface="Arial"/>
              </a:rPr>
              <a:t>All cases were anonymised by the Customer Feedback Team and reviewed individually by Scrutiny Group members or in small groups during January and February 2024</a:t>
            </a:r>
          </a:p>
        </p:txBody>
      </p:sp>
    </p:spTree>
    <p:extLst>
      <p:ext uri="{BB962C8B-B14F-4D97-AF65-F5344CB8AC3E}">
        <p14:creationId xmlns:p14="http://schemas.microsoft.com/office/powerpoint/2010/main" val="177120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FDE322-0100-8C4A-747B-A8405F9E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19"/>
            <a:ext cx="9144000" cy="8508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061" y="112678"/>
            <a:ext cx="8525483" cy="68514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Cases were reviewed against a compliance checklist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2D908-AD0D-4F4D-8B32-CD59A8436C37}"/>
              </a:ext>
            </a:extLst>
          </p:cNvPr>
          <p:cNvSpPr txBox="1"/>
          <p:nvPr/>
        </p:nvSpPr>
        <p:spPr>
          <a:xfrm>
            <a:off x="397061" y="1036320"/>
            <a:ext cx="8016240" cy="39241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060"/>
                </a:solidFill>
              </a:rPr>
              <a:t>Was the complaint acknowledged within 2 working days?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060"/>
                </a:solidFill>
              </a:rPr>
              <a:t>Was the complaint referral copied to next level of management?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060"/>
                </a:solidFill>
              </a:rPr>
              <a:t>Was the complaint response provided within 10 working days?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060"/>
                </a:solidFill>
              </a:rPr>
              <a:t>If responses could not be issued within 10 working days was the customer notified and interim responses provided?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060"/>
                </a:solidFill>
              </a:rPr>
              <a:t>Is there evidence of communication with the customer as part of the  investigation?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060"/>
                </a:solidFill>
              </a:rPr>
              <a:t>Was the standard final paragraph provided to inform the customer of next steps?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060"/>
                </a:solidFill>
              </a:rPr>
              <a:t>Was a complaint learning form completed?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2060"/>
                </a:solidFill>
              </a:rPr>
              <a:t>Was there overall compliance with policy?</a:t>
            </a:r>
          </a:p>
        </p:txBody>
      </p:sp>
    </p:spTree>
    <p:extLst>
      <p:ext uri="{BB962C8B-B14F-4D97-AF65-F5344CB8AC3E}">
        <p14:creationId xmlns:p14="http://schemas.microsoft.com/office/powerpoint/2010/main" val="214841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FDE322-0100-8C4A-747B-A8405F9E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19"/>
            <a:ext cx="9144000" cy="8508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061" y="112678"/>
            <a:ext cx="8525483" cy="68514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Scrutiny Group findings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2D908-AD0D-4F4D-8B32-CD59A8436C37}"/>
              </a:ext>
            </a:extLst>
          </p:cNvPr>
          <p:cNvSpPr txBox="1"/>
          <p:nvPr/>
        </p:nvSpPr>
        <p:spPr>
          <a:xfrm>
            <a:off x="336101" y="797818"/>
            <a:ext cx="8016240" cy="37702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Compliance with policy is good </a:t>
            </a:r>
            <a:r>
              <a:rPr lang="en-GB" sz="2400" dirty="0">
                <a:solidFill>
                  <a:srgbClr val="002060"/>
                </a:solidFill>
              </a:rPr>
              <a:t>–</a:t>
            </a:r>
            <a:endParaRPr lang="en-GB" sz="12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Acknowledgement &amp; responses were all within required timescales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Where response times were extended customers were notified accordingly &amp; kept within the Housing Ombudsman’s Complaint Handling Code timescales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There was evidence of communication with customers in all cases as part of the complaint investigation/resolution at stage 1 &amp; 2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In all cases complaints were always shared with the next level of manager on referral from the Customer Feedback Team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In all cases customers were notified of next steps if they remained dissatisfied 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Learning forms were present in 25 cases and where complaints were upheld managers identified key learning points from complaints</a:t>
            </a:r>
          </a:p>
        </p:txBody>
      </p:sp>
    </p:spTree>
    <p:extLst>
      <p:ext uri="{BB962C8B-B14F-4D97-AF65-F5344CB8AC3E}">
        <p14:creationId xmlns:p14="http://schemas.microsoft.com/office/powerpoint/2010/main" val="310725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FDE322-0100-8C4A-747B-A8405F9E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19"/>
            <a:ext cx="9144000" cy="8508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061" y="112678"/>
            <a:ext cx="8525483" cy="68514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Quality checks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2D908-AD0D-4F4D-8B32-CD59A8436C37}"/>
              </a:ext>
            </a:extLst>
          </p:cNvPr>
          <p:cNvSpPr txBox="1"/>
          <p:nvPr/>
        </p:nvSpPr>
        <p:spPr>
          <a:xfrm>
            <a:off x="397061" y="963516"/>
            <a:ext cx="8016240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The stage 1/2 response was reviewed in some cases against a quality checklist to assess – </a:t>
            </a:r>
          </a:p>
          <a:p>
            <a:endParaRPr lang="en-GB" sz="14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14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Is there evidence of a thorough investigation?</a:t>
            </a:r>
          </a:p>
          <a:p>
            <a:pPr marL="342900" indent="-342900">
              <a:spcAft>
                <a:spcPts val="14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Did WCHG apologise?</a:t>
            </a:r>
          </a:p>
          <a:p>
            <a:pPr marL="342900" indent="-342900">
              <a:spcAft>
                <a:spcPts val="14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Did WCHG put things right?</a:t>
            </a:r>
          </a:p>
          <a:p>
            <a:pPr marL="342900" indent="-342900">
              <a:spcAft>
                <a:spcPts val="14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Did the stage 2 response address all issues?</a:t>
            </a:r>
          </a:p>
          <a:p>
            <a:pPr marL="342900" indent="-342900">
              <a:spcAft>
                <a:spcPts val="14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Have WCHG offered reasonable redress for what went wrong?</a:t>
            </a:r>
          </a:p>
          <a:p>
            <a:pPr marL="342900" indent="-342900">
              <a:spcAft>
                <a:spcPts val="14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Is there evidence of communication with customer as part of investigation in the complaint response?</a:t>
            </a:r>
          </a:p>
          <a:p>
            <a:pPr marL="342900" indent="-342900">
              <a:spcAft>
                <a:spcPts val="14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Does the complaint response inform the customer what WCHG have learned from the complaint if learning was identified?</a:t>
            </a:r>
          </a:p>
        </p:txBody>
      </p:sp>
    </p:spTree>
    <p:extLst>
      <p:ext uri="{BB962C8B-B14F-4D97-AF65-F5344CB8AC3E}">
        <p14:creationId xmlns:p14="http://schemas.microsoft.com/office/powerpoint/2010/main" val="185071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FDE322-0100-8C4A-747B-A8405F9E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19"/>
            <a:ext cx="9144000" cy="8508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061" y="112678"/>
            <a:ext cx="8525483" cy="685140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Quality of responses is </a:t>
            </a:r>
            <a:r>
              <a:rPr lang="en-GB" sz="3200" b="1" dirty="0">
                <a:solidFill>
                  <a:schemeClr val="bg1"/>
                </a:solidFill>
              </a:rPr>
              <a:t>good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2D908-AD0D-4F4D-8B32-CD59A8436C37}"/>
              </a:ext>
            </a:extLst>
          </p:cNvPr>
          <p:cNvSpPr txBox="1"/>
          <p:nvPr/>
        </p:nvSpPr>
        <p:spPr>
          <a:xfrm>
            <a:off x="321617" y="822820"/>
            <a:ext cx="8091684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Managers did apologise to customers in all cases 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Managers always tried to put things right, although, in one case a manager concluded that this was not possible in adhering to the Allocations Policy 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Responses to customers at stage 2 especially were well structured, covered all issues that had been raised &amp; additional concerns that had been identified during the investigation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Reasonable redress was offered to customers in the form of an apology, actions or compensation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There was evidence of communication with customers in all stage 2 complaint responses through face-to-face or by telephone and in some cases multiple attempts were made to engage with customers 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2060"/>
                </a:solidFill>
              </a:rPr>
              <a:t>Evidence of learning was shared with customers in responses where it was identified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3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FDE322-0100-8C4A-747B-A8405F9E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19"/>
            <a:ext cx="9144000" cy="8508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061" y="112678"/>
            <a:ext cx="8525483" cy="68514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Areas for improvement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2D908-AD0D-4F4D-8B32-CD59A8436C37}"/>
              </a:ext>
            </a:extLst>
          </p:cNvPr>
          <p:cNvSpPr txBox="1"/>
          <p:nvPr/>
        </p:nvSpPr>
        <p:spPr>
          <a:xfrm>
            <a:off x="397061" y="1127760"/>
            <a:ext cx="8016240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Where complaints enter WCHG via other service areas they need to be directed to the Customer Feedback Team to be processed at the earliest opportunity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Where apologies are made in all complaint </a:t>
            </a:r>
            <a:r>
              <a:rPr lang="en-GB">
                <a:solidFill>
                  <a:srgbClr val="002060"/>
                </a:solidFill>
              </a:rPr>
              <a:t>responses,</a:t>
            </a:r>
            <a:r>
              <a:rPr lang="en-GB" dirty="0">
                <a:solidFill>
                  <a:srgbClr val="002060"/>
                </a:solidFill>
              </a:rPr>
              <a:t> they need to have an associated explanation and be meaningful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When the resolution to a complaint at stage 1 depends on a claim for compensation and dissatisfaction with the amount offered at stage 1, this needs to be discussed with the relevant Senior Manager to prevent escalation unnecessarily 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endParaRPr lang="en-GB" sz="1600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19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FDE322-0100-8C4A-747B-A8405F9E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19"/>
            <a:ext cx="9144000" cy="8508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061" y="112678"/>
            <a:ext cx="8525483" cy="68514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Scrutiny Group findings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2D908-AD0D-4F4D-8B32-CD59A8436C37}"/>
              </a:ext>
            </a:extLst>
          </p:cNvPr>
          <p:cNvSpPr txBox="1"/>
          <p:nvPr/>
        </p:nvSpPr>
        <p:spPr>
          <a:xfrm>
            <a:off x="397061" y="1173911"/>
            <a:ext cx="8016240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WCHG complaint handling is of </a:t>
            </a:r>
            <a:r>
              <a:rPr lang="en-GB" sz="1600" b="1" dirty="0">
                <a:solidFill>
                  <a:srgbClr val="002060"/>
                </a:solidFill>
              </a:rPr>
              <a:t>good quality </a:t>
            </a:r>
            <a:r>
              <a:rPr lang="en-GB" sz="1600" dirty="0">
                <a:solidFill>
                  <a:srgbClr val="002060"/>
                </a:solidFill>
              </a:rPr>
              <a:t>with complaints recorded, monitored and tracked promptly in line with the complaint procedures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Managers are completing investigations of customer complaints which includes - communicating with customers, identifying &amp; acknowledging where things have gone wrong &amp; working with customers to put this right &amp; resolve complaints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Managers are listening to customers and responding to complaints with understanding, respect and empathy and making reasonable adjustments where required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Managers are identifying learning and service improvements as a result of customer complaints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Managers are providing good quality responses to customers particularly at stage 2 which is expected as the final response from the Group</a:t>
            </a:r>
          </a:p>
        </p:txBody>
      </p:sp>
    </p:spTree>
    <p:extLst>
      <p:ext uri="{BB962C8B-B14F-4D97-AF65-F5344CB8AC3E}">
        <p14:creationId xmlns:p14="http://schemas.microsoft.com/office/powerpoint/2010/main" val="301080061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23E72"/>
      </a:accent1>
      <a:accent2>
        <a:srgbClr val="EC9539"/>
      </a:accent2>
      <a:accent3>
        <a:srgbClr val="C13D69"/>
      </a:accent3>
      <a:accent4>
        <a:srgbClr val="223E72"/>
      </a:accent4>
      <a:accent5>
        <a:srgbClr val="EC9539"/>
      </a:accent5>
      <a:accent6>
        <a:srgbClr val="C13D69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ection Break Slide Master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23E72"/>
      </a:accent1>
      <a:accent2>
        <a:srgbClr val="EC9539"/>
      </a:accent2>
      <a:accent3>
        <a:srgbClr val="C13D69"/>
      </a:accent3>
      <a:accent4>
        <a:srgbClr val="223E72"/>
      </a:accent4>
      <a:accent5>
        <a:srgbClr val="EC9539"/>
      </a:accent5>
      <a:accent6>
        <a:srgbClr val="C13D69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6f71bc7-eed5-4ebc-893f-d76acaddfc24">
      <UserInfo>
        <DisplayName>Sarah Klueter</DisplayName>
        <AccountId>12</AccountId>
        <AccountType/>
      </UserInfo>
      <UserInfo>
        <DisplayName>Simon Morris</DisplayName>
        <AccountId>17</AccountId>
        <AccountType/>
      </UserInfo>
      <UserInfo>
        <DisplayName>Catherine Phillips</DisplayName>
        <AccountId>14</AccountId>
        <AccountType/>
      </UserInfo>
      <UserInfo>
        <DisplayName>Katie Wall</DisplayName>
        <AccountId>27</AccountId>
        <AccountType/>
      </UserInfo>
      <UserInfo>
        <DisplayName>Anthony Njoku</DisplayName>
        <AccountId>25</AccountId>
        <AccountType/>
      </UserInfo>
      <UserInfo>
        <DisplayName>Jon Wells</DisplayName>
        <AccountId>20</AccountId>
        <AccountType/>
      </UserInfo>
      <UserInfo>
        <DisplayName>Andrea Lowman</DisplayName>
        <AccountId>13</AccountId>
        <AccountType/>
      </UserInfo>
      <UserInfo>
        <DisplayName>Shahida Latif-Haider</DisplayName>
        <AccountId>18</AccountId>
        <AccountType/>
      </UserInfo>
      <UserInfo>
        <DisplayName>Wayne Squire</DisplayName>
        <AccountId>11</AccountId>
        <AccountType/>
      </UserInfo>
      <UserInfo>
        <DisplayName>Nick Horne</DisplayName>
        <AccountId>16</AccountId>
        <AccountType/>
      </UserInfo>
      <UserInfo>
        <DisplayName>Paul Butterworth</DisplayName>
        <AccountId>15</AccountId>
        <AccountType/>
      </UserInfo>
      <UserInfo>
        <DisplayName>Paul Seymour</DisplayName>
        <AccountId>10</AccountId>
        <AccountType/>
      </UserInfo>
    </SharedWithUsers>
    <lcf76f155ced4ddcb4097134ff3c332f xmlns="4b1a9e67-4bd3-4e10-8ceb-d8428c69d47a">
      <Terms xmlns="http://schemas.microsoft.com/office/infopath/2007/PartnerControls"/>
    </lcf76f155ced4ddcb4097134ff3c332f>
    <LegalProcess xmlns="4b1a9e67-4bd3-4e10-8ceb-d8428c69d47a">true</LegalProcess>
    <Date xmlns="4b1a9e67-4bd3-4e10-8ceb-d8428c69d47a" xsi:nil="true"/>
    <Howisthelettersentout_x003f_ xmlns="4b1a9e67-4bd3-4e10-8ceb-d8428c69d47a" xsi:nil="true"/>
    <TaxCatchAll xmlns="66f71bc7-eed5-4ebc-893f-d76acaddfc24" xsi:nil="true"/>
    <Department xmlns="4b1a9e67-4bd3-4e10-8ceb-d8428c69d47a" xsi:nil="true"/>
    <Notes xmlns="4b1a9e67-4bd3-4e10-8ceb-d8428c69d4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1CE390250D747B635895183CF047A" ma:contentTypeVersion="24" ma:contentTypeDescription="Create a new document." ma:contentTypeScope="" ma:versionID="0af823d596f20975e714b9a429481677">
  <xsd:schema xmlns:xsd="http://www.w3.org/2001/XMLSchema" xmlns:xs="http://www.w3.org/2001/XMLSchema" xmlns:p="http://schemas.microsoft.com/office/2006/metadata/properties" xmlns:ns2="4b1a9e67-4bd3-4e10-8ceb-d8428c69d47a" xmlns:ns3="66f71bc7-eed5-4ebc-893f-d76acaddfc24" targetNamespace="http://schemas.microsoft.com/office/2006/metadata/properties" ma:root="true" ma:fieldsID="61f8f29cf8e6ef69de059acb8db26a2b" ns2:_="" ns3:_="">
    <xsd:import namespace="4b1a9e67-4bd3-4e10-8ceb-d8428c69d47a"/>
    <xsd:import namespace="66f71bc7-eed5-4ebc-893f-d76acaddfc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epartment" minOccurs="0"/>
                <xsd:element ref="ns2:LegalProcess" minOccurs="0"/>
                <xsd:element ref="ns2:Howisthelettersentout_x003f_" minOccurs="0"/>
                <xsd:element ref="ns2:Notes" minOccurs="0"/>
                <xsd:element ref="ns2:MediaServiceBillingMetadata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a9e67-4bd3-4e10-8ceb-d8428c69d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011c618-c254-4e3a-b28d-2f185a4580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epartment" ma:index="26" nillable="true" ma:displayName="Department " ma:format="Dropdown" ma:internalName="Department">
      <xsd:simpleType>
        <xsd:restriction base="dms:Text">
          <xsd:maxLength value="255"/>
        </xsd:restriction>
      </xsd:simpleType>
    </xsd:element>
    <xsd:element name="LegalProcess" ma:index="27" nillable="true" ma:displayName="Legal Process " ma:default="1" ma:format="Dropdown" ma:internalName="LegalProcess">
      <xsd:simpleType>
        <xsd:restriction base="dms:Boolean"/>
      </xsd:simpleType>
    </xsd:element>
    <xsd:element name="Howisthelettersentout_x003f_" ma:index="28" nillable="true" ma:displayName="How is the letter sent out? " ma:format="Dropdown" ma:internalName="Howisthelettersentout_x003f_">
      <xsd:simpleType>
        <xsd:restriction base="dms:Choice">
          <xsd:enumeration value="Clarity Mail"/>
          <xsd:enumeration value="Postal"/>
          <xsd:enumeration value="Other"/>
        </xsd:restriction>
      </xsd:simpleType>
    </xsd:element>
    <xsd:element name="Notes" ma:index="29" nillable="true" ma:displayName="Notes " ma:format="Dropdown" ma:internalName="Notes">
      <xsd:simpleType>
        <xsd:restriction base="dms:Note">
          <xsd:maxLength value="255"/>
        </xsd:restriction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e" ma:index="31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1bc7-eed5-4ebc-893f-d76acaddfc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7b6683-7a38-4c73-8026-4f295655f09b}" ma:internalName="TaxCatchAll" ma:showField="CatchAllData" ma:web="66f71bc7-eed5-4ebc-893f-d76acaddfc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EFB12C-0C89-4A29-881E-6CDD924DDCE1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96551416-d403-4916-b26c-d20714d4598d"/>
    <ds:schemaRef ds:uri="http://schemas.openxmlformats.org/package/2006/metadata/core-properties"/>
    <ds:schemaRef ds:uri="http://purl.org/dc/terms/"/>
    <ds:schemaRef ds:uri="2367a07f-e31a-45c3-9aac-878f5fcefe2a"/>
    <ds:schemaRef ds:uri="http://schemas.microsoft.com/office/2006/documentManagement/types"/>
    <ds:schemaRef ds:uri="http://www.w3.org/XML/1998/namespace"/>
    <ds:schemaRef ds:uri="http://purl.org/dc/dcmitype/"/>
    <ds:schemaRef ds:uri="2037b7a3-4dca-4198-9d53-d56e8c0c0f20"/>
    <ds:schemaRef ds:uri="97f47fd8-0ccf-4d72-a6da-5bf8e2818128"/>
    <ds:schemaRef ds:uri="66f71bc7-eed5-4ebc-893f-d76acaddfc24"/>
    <ds:schemaRef ds:uri="4b1a9e67-4bd3-4e10-8ceb-d8428c69d47a"/>
  </ds:schemaRefs>
</ds:datastoreItem>
</file>

<file path=customXml/itemProps2.xml><?xml version="1.0" encoding="utf-8"?>
<ds:datastoreItem xmlns:ds="http://schemas.openxmlformats.org/officeDocument/2006/customXml" ds:itemID="{BB8D7760-B65D-4112-97CF-CE74FEB22B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D66111-5A7D-4BCB-9333-BA70A168AF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1a9e67-4bd3-4e10-8ceb-d8428c69d47a"/>
    <ds:schemaRef ds:uri="66f71bc7-eed5-4ebc-893f-d76acaddfc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Words>808</Words>
  <Application>Microsoft Office PowerPoint</Application>
  <PresentationFormat>On-screen Show (16:9)</PresentationFormat>
  <Paragraphs>75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Cover Design</vt:lpstr>
      <vt:lpstr>Inner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Rana Holland</dc:creator>
  <cp:lastModifiedBy>Lorna Clancy</cp:lastModifiedBy>
  <cp:revision>63</cp:revision>
  <dcterms:created xsi:type="dcterms:W3CDTF">2016-05-11T12:16:25Z</dcterms:created>
  <dcterms:modified xsi:type="dcterms:W3CDTF">2025-06-26T09:19:11Z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0x01010068A1CE390250D747B635895183CF047A</vt:lpwstr>
  </property>
  <property fmtid="{D5CDD505-2E9C-101B-9397-08002B2CF9AE}" pid="3" name="MediaServiceImageTags">
    <vt:lpwstr/>
  </property>
</Properties>
</file>